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79" r:id="rId2"/>
  </p:sldMasterIdLst>
  <p:notesMasterIdLst>
    <p:notesMasterId r:id="rId55"/>
  </p:notesMasterIdLst>
  <p:handoutMasterIdLst>
    <p:handoutMasterId r:id="rId56"/>
  </p:handoutMasterIdLst>
  <p:sldIdLst>
    <p:sldId id="324" r:id="rId3"/>
    <p:sldId id="325" r:id="rId4"/>
    <p:sldId id="327" r:id="rId5"/>
    <p:sldId id="329" r:id="rId6"/>
    <p:sldId id="331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405" r:id="rId15"/>
    <p:sldId id="343" r:id="rId16"/>
    <p:sldId id="379" r:id="rId17"/>
    <p:sldId id="380" r:id="rId18"/>
    <p:sldId id="382" r:id="rId19"/>
    <p:sldId id="383" r:id="rId20"/>
    <p:sldId id="384" r:id="rId21"/>
    <p:sldId id="387" r:id="rId22"/>
    <p:sldId id="389" r:id="rId23"/>
    <p:sldId id="391" r:id="rId24"/>
    <p:sldId id="392" r:id="rId25"/>
    <p:sldId id="406" r:id="rId26"/>
    <p:sldId id="407" r:id="rId27"/>
    <p:sldId id="345" r:id="rId28"/>
    <p:sldId id="399" r:id="rId29"/>
    <p:sldId id="400" r:id="rId30"/>
    <p:sldId id="401" r:id="rId31"/>
    <p:sldId id="403" r:id="rId32"/>
    <p:sldId id="404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64" r:id="rId45"/>
    <p:sldId id="365" r:id="rId46"/>
    <p:sldId id="366" r:id="rId47"/>
    <p:sldId id="367" r:id="rId48"/>
    <p:sldId id="368" r:id="rId49"/>
    <p:sldId id="369" r:id="rId50"/>
    <p:sldId id="370" r:id="rId51"/>
    <p:sldId id="371" r:id="rId52"/>
    <p:sldId id="373" r:id="rId53"/>
    <p:sldId id="374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  <a:srgbClr val="728574"/>
    <a:srgbClr val="FDDF62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86" d="100"/>
          <a:sy n="86" d="100"/>
        </p:scale>
        <p:origin x="-138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C508C-CC5F-4539-B857-10658B5980CA}" type="datetimeFigureOut">
              <a:rPr lang="ko-KR" altLang="en-US" smtClean="0"/>
              <a:t>2018-04-08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6E168-50D6-4097-A48B-B0DD76DC3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441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C9EC8-2009-4890-843E-AC122F09E04A}" type="datetimeFigureOut">
              <a:rPr lang="ko-KR" altLang="en-US" smtClean="0"/>
              <a:t>2018-04-08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90496279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507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4/8/2018</a:t>
            </a:fld>
            <a:endParaRPr lang="en-US" sz="160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4/8/2018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30183834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</a:t>
            </a:r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7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8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655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869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00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smtClean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64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22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0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12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586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2018-04-08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73" r:id="rId3"/>
    <p:sldLayoutId id="2147483676" r:id="rId4"/>
    <p:sldLayoutId id="2147483674" r:id="rId5"/>
    <p:sldLayoutId id="2147483664" r:id="rId6"/>
    <p:sldLayoutId id="2147483693" r:id="rId7"/>
    <p:sldLayoutId id="2147483696" r:id="rId8"/>
    <p:sldLayoutId id="2147483698" r:id="rId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5" r:id="rId14"/>
    <p:sldLayoutId id="2147483697" r:id="rId15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모바일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81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0080" y="906432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예약 시작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을 클릭하면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크로노미터가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시작하고약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완료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클릭하면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정지하도록 이벤트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리스너를 작성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 </a:t>
            </a:r>
            <a:r>
              <a:rPr lang="ko-KR" altLang="en-US" dirty="0"/>
              <a:t>위젯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6 오후 4.05.5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/>
          <a:stretch/>
        </p:blipFill>
        <p:spPr>
          <a:xfrm>
            <a:off x="565430" y="1949744"/>
            <a:ext cx="6036538" cy="46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3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예약 완료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캘린더뷰에서 설정한 연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월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일과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타임피커에서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설정한 시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분이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맨아래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텍스트뷰에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채워지도록 함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4" descr="스크린샷 2017-02-26 오후 4.08.0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8"/>
          <a:stretch/>
        </p:blipFill>
        <p:spPr>
          <a:xfrm>
            <a:off x="251520" y="2194559"/>
            <a:ext cx="8579261" cy="235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0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51520" y="1052736"/>
            <a:ext cx="5024568" cy="5328592"/>
          </a:xfrm>
        </p:spPr>
        <p:txBody>
          <a:bodyPr/>
          <a:lstStyle/>
          <a:p>
            <a:r>
              <a:rPr lang="ko-KR" altLang="en-US" dirty="0" err="1" smtClean="0"/>
              <a:t>캘런더</a:t>
            </a:r>
            <a:r>
              <a:rPr lang="ko-KR" altLang="en-US" dirty="0" smtClean="0"/>
              <a:t> 뷰 대신에 데이터 </a:t>
            </a:r>
            <a:r>
              <a:rPr lang="ko-KR" altLang="en-US" dirty="0" err="1" smtClean="0"/>
              <a:t>피커를</a:t>
            </a:r>
            <a:r>
              <a:rPr lang="ko-KR" altLang="en-US" dirty="0" smtClean="0"/>
              <a:t> 사용해서 날짜를 설정한다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&lt;</a:t>
            </a:r>
            <a:r>
              <a:rPr lang="ko-KR" altLang="en-US" b="0" dirty="0" err="1" smtClean="0"/>
              <a:t>예약시작</a:t>
            </a:r>
            <a:r>
              <a:rPr lang="en-US" altLang="ko-KR" b="0" dirty="0" smtClean="0"/>
              <a:t>&gt;</a:t>
            </a:r>
            <a:r>
              <a:rPr lang="ko-KR" altLang="en-US" b="0" dirty="0" smtClean="0"/>
              <a:t>과 </a:t>
            </a:r>
            <a:r>
              <a:rPr lang="en-US" altLang="ko-KR" b="0" dirty="0" smtClean="0"/>
              <a:t>&lt;</a:t>
            </a:r>
            <a:r>
              <a:rPr lang="ko-KR" altLang="en-US" b="0" dirty="0" smtClean="0"/>
              <a:t>예약 완료</a:t>
            </a:r>
            <a:r>
              <a:rPr lang="en-US" altLang="ko-KR" b="0" dirty="0" smtClean="0"/>
              <a:t>&gt;</a:t>
            </a:r>
            <a:r>
              <a:rPr lang="ko-KR" altLang="en-US" b="0" dirty="0" smtClean="0"/>
              <a:t>를 없앤다</a:t>
            </a:r>
            <a:r>
              <a:rPr lang="en-US" altLang="ko-KR" b="0" dirty="0" smtClean="0"/>
              <a:t>. </a:t>
            </a:r>
          </a:p>
          <a:p>
            <a:r>
              <a:rPr lang="ko-KR" altLang="en-US" b="0" dirty="0" smtClean="0"/>
              <a:t>대신 </a:t>
            </a:r>
            <a:r>
              <a:rPr lang="en-US" altLang="ko-KR" b="0" dirty="0" smtClean="0"/>
              <a:t>&lt;</a:t>
            </a:r>
            <a:r>
              <a:rPr lang="ko-KR" altLang="en-US" b="0" dirty="0" err="1" smtClean="0"/>
              <a:t>예약시작</a:t>
            </a:r>
            <a:r>
              <a:rPr lang="en-US" altLang="ko-KR" b="0" dirty="0" smtClean="0"/>
              <a:t>&gt;</a:t>
            </a:r>
            <a:r>
              <a:rPr lang="ko-KR" altLang="en-US" b="0" dirty="0" smtClean="0"/>
              <a:t>기능은 </a:t>
            </a:r>
            <a:r>
              <a:rPr lang="ko-KR" altLang="en-US" b="0" dirty="0" err="1" smtClean="0"/>
              <a:t>크로노미터를</a:t>
            </a:r>
            <a:r>
              <a:rPr lang="ko-KR" altLang="en-US" b="0" dirty="0" smtClean="0"/>
              <a:t> 클릭하면 동작하게 하고 </a:t>
            </a:r>
            <a:endParaRPr lang="en-US" altLang="ko-KR" b="0" dirty="0" smtClean="0"/>
          </a:p>
          <a:p>
            <a:r>
              <a:rPr lang="ko-KR" altLang="en-US" b="0" dirty="0" smtClean="0"/>
              <a:t>예약완료</a:t>
            </a:r>
            <a:r>
              <a:rPr lang="en-US" altLang="ko-KR" b="0" dirty="0" smtClean="0"/>
              <a:t>&gt; </a:t>
            </a:r>
            <a:r>
              <a:rPr lang="ko-KR" altLang="en-US" b="0" dirty="0" smtClean="0"/>
              <a:t>기능은 </a:t>
            </a:r>
            <a:r>
              <a:rPr lang="ko-KR" altLang="en-US" b="0" dirty="0" err="1" smtClean="0"/>
              <a:t>야래쪽</a:t>
            </a:r>
            <a:r>
              <a:rPr lang="ko-KR" altLang="en-US" b="0" dirty="0" smtClean="0"/>
              <a:t> 연도를 롱 클릭하면 동작하게 된다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err="1" smtClean="0"/>
              <a:t>크로노미터를</a:t>
            </a:r>
            <a:r>
              <a:rPr lang="ko-KR" altLang="en-US" b="0" dirty="0" smtClean="0"/>
              <a:t> 클릭하기 전에는 라디오 버튼</a:t>
            </a:r>
            <a:r>
              <a:rPr lang="en-US" altLang="ko-KR" b="0" dirty="0" smtClean="0"/>
              <a:t>, </a:t>
            </a:r>
            <a:r>
              <a:rPr lang="ko-KR" altLang="en-US" b="0" dirty="0" err="1" smtClean="0"/>
              <a:t>데이트피커</a:t>
            </a:r>
            <a:r>
              <a:rPr lang="en-US" altLang="ko-KR" b="0" dirty="0" smtClean="0"/>
              <a:t>, </a:t>
            </a:r>
            <a:r>
              <a:rPr lang="ko-KR" altLang="en-US" b="0" dirty="0" err="1" smtClean="0"/>
              <a:t>타임피커가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ko-KR" altLang="en-US" b="0" dirty="0" err="1" smtClean="0"/>
              <a:t>안나오도록</a:t>
            </a:r>
            <a:r>
              <a:rPr lang="ko-KR" altLang="en-US" b="0" dirty="0" smtClean="0"/>
              <a:t> 설정하고 </a:t>
            </a:r>
            <a:r>
              <a:rPr lang="ko-KR" altLang="en-US" b="0" dirty="0" err="1" smtClean="0"/>
              <a:t>크로노미터를</a:t>
            </a:r>
            <a:r>
              <a:rPr lang="ko-KR" altLang="en-US" b="0" dirty="0" smtClean="0"/>
              <a:t> 클릭하면 라디오 버튼이 나타나도록 한다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smtClean="0"/>
              <a:t>또 아래쪽 연도를 롱 클릭하면 라디오 버튼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데이트 </a:t>
            </a:r>
            <a:r>
              <a:rPr lang="ko-KR" altLang="en-US" b="0" dirty="0" err="1" smtClean="0"/>
              <a:t>피커</a:t>
            </a:r>
            <a:r>
              <a:rPr lang="en-US" altLang="ko-KR" b="0" dirty="0" smtClean="0"/>
              <a:t>,</a:t>
            </a:r>
            <a:r>
              <a:rPr lang="ko-KR" altLang="en-US" b="0" dirty="0" err="1" smtClean="0"/>
              <a:t>타입피커가</a:t>
            </a:r>
            <a:r>
              <a:rPr lang="ko-KR" altLang="en-US" b="0" dirty="0" smtClean="0"/>
              <a:t> 다시 </a:t>
            </a:r>
            <a:r>
              <a:rPr lang="ko-KR" altLang="en-US" b="0" dirty="0" err="1" smtClean="0"/>
              <a:t>사라지도록한다</a:t>
            </a:r>
            <a:r>
              <a:rPr lang="en-US" altLang="ko-KR" b="0" dirty="0" smtClean="0"/>
              <a:t>.</a:t>
            </a:r>
          </a:p>
          <a:p>
            <a:endParaRPr lang="ko-KR" altLang="en-US" b="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 </a:t>
            </a:r>
            <a:r>
              <a:rPr lang="ko-KR" altLang="en-US" dirty="0"/>
              <a:t>위젯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수정</a:t>
            </a:r>
            <a:r>
              <a:rPr lang="en-US" altLang="ko-KR" sz="2400" dirty="0" smtClean="0"/>
              <a:t>)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6385" t="12121" r="2401" b="5809"/>
          <a:stretch/>
        </p:blipFill>
        <p:spPr>
          <a:xfrm>
            <a:off x="5934456" y="1478104"/>
            <a:ext cx="1920240" cy="30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2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 일부분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7" t="11670" r="24727" b="5370"/>
          <a:stretch/>
        </p:blipFill>
        <p:spPr bwMode="auto">
          <a:xfrm>
            <a:off x="311727" y="970223"/>
            <a:ext cx="8001000" cy="56799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403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프로그레스바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래이팅바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ko-KR" altLang="en-US" sz="1600" b="0" dirty="0" err="1" smtClean="0">
                <a:latin typeface="맑은 고딕" pitchFamily="50" charset="-127"/>
                <a:ea typeface="맑은 고딕" pitchFamily="50" charset="-127"/>
              </a:rPr>
              <a:t>프로그레스바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0" dirty="0" err="1">
                <a:latin typeface="맑은 고딕" pitchFamily="50" charset="-127"/>
                <a:ea typeface="맑은 고딕" pitchFamily="50" charset="-127"/>
              </a:rPr>
              <a:t>ProgressBar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작업의 진행 상황을 바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(Bar)</a:t>
            </a: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나 원 형태로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제공</a:t>
            </a: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ko-KR" altLang="en-US" sz="1600" b="0" dirty="0" err="1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0" dirty="0" err="1">
                <a:latin typeface="맑은 고딕" pitchFamily="50" charset="-127"/>
                <a:ea typeface="맑은 고딕" pitchFamily="50" charset="-127"/>
              </a:rPr>
              <a:t>SeekBar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b="0" dirty="0" err="1" smtClean="0">
                <a:latin typeface="맑은 고딕" pitchFamily="50" charset="-127"/>
                <a:ea typeface="맑은 고딕" pitchFamily="50" charset="-127"/>
              </a:rPr>
              <a:t>프로그레스바와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 대부분 </a:t>
            </a:r>
            <a:r>
              <a:rPr lang="ko-KR" altLang="en-US" sz="1600" b="0" dirty="0" err="1" smtClean="0">
                <a:latin typeface="맑은 고딕" pitchFamily="50" charset="-127"/>
                <a:ea typeface="맑은 고딕" pitchFamily="50" charset="-127"/>
              </a:rPr>
              <a:t>비슷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사용자 터치로 임의 조절 가능</a:t>
            </a: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ko-KR" altLang="en-US" sz="1600" b="0" dirty="0" err="1">
                <a:latin typeface="맑은 고딕" pitchFamily="50" charset="-127"/>
                <a:ea typeface="맑은 고딕" pitchFamily="50" charset="-127"/>
              </a:rPr>
              <a:t>래이팅바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0" dirty="0" err="1">
                <a:latin typeface="맑은 고딕" pitchFamily="50" charset="-127"/>
                <a:ea typeface="맑은 고딕" pitchFamily="50" charset="-127"/>
              </a:rPr>
              <a:t>RatingBar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진행 상황을 별 모양으로 표시</a:t>
            </a: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고급 위젯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기타 위젯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" t="9822" r="36710" b="6367"/>
          <a:stretch/>
        </p:blipFill>
        <p:spPr>
          <a:xfrm>
            <a:off x="4216892" y="960120"/>
            <a:ext cx="4379197" cy="149961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2"/>
          <a:stretch/>
        </p:blipFill>
        <p:spPr>
          <a:xfrm>
            <a:off x="404979" y="3717032"/>
            <a:ext cx="6001511" cy="29668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867" y="4592409"/>
            <a:ext cx="2383870" cy="1671231"/>
          </a:xfrm>
          <a:prstGeom prst="rect">
            <a:avLst/>
          </a:prstGeom>
          <a:ln w="28575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659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ProgressBar</a:t>
            </a:r>
            <a:r>
              <a:rPr lang="ko-KR" altLang="en-US" dirty="0"/>
              <a:t>를 확정 모드로 사용하면서 </a:t>
            </a:r>
            <a:r>
              <a:rPr lang="ko-KR" altLang="en-US" dirty="0" err="1"/>
              <a:t>진행값을</a:t>
            </a:r>
            <a:r>
              <a:rPr lang="ko-KR" altLang="en-US" dirty="0"/>
              <a:t> 변경하는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좌측의 </a:t>
            </a:r>
            <a:r>
              <a:rPr lang="en-US" altLang="ko-KR" dirty="0"/>
              <a:t>[-/+] </a:t>
            </a:r>
            <a:r>
              <a:rPr lang="ko-KR" altLang="en-US" dirty="0"/>
              <a:t>버튼은 기본 </a:t>
            </a:r>
            <a:r>
              <a:rPr lang="ko-KR" altLang="en-US" dirty="0" err="1"/>
              <a:t>진행값을</a:t>
            </a:r>
            <a:r>
              <a:rPr lang="ko-KR" altLang="en-US" dirty="0"/>
              <a:t> </a:t>
            </a:r>
            <a:r>
              <a:rPr lang="ko-KR" altLang="en-US" dirty="0" smtClean="0"/>
              <a:t>증감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우측의 </a:t>
            </a:r>
            <a:r>
              <a:rPr lang="en-US" altLang="ko-KR" dirty="0"/>
              <a:t>[-/+] </a:t>
            </a:r>
            <a:r>
              <a:rPr lang="ko-KR" altLang="en-US" dirty="0"/>
              <a:t>버튼은</a:t>
            </a:r>
            <a:r>
              <a:rPr lang="en-US" altLang="ko-KR" dirty="0"/>
              <a:t>2 </a:t>
            </a:r>
            <a:r>
              <a:rPr lang="ko-KR" altLang="en-US" dirty="0"/>
              <a:t>차 </a:t>
            </a:r>
            <a:r>
              <a:rPr lang="ko-KR" altLang="en-US" dirty="0" err="1"/>
              <a:t>진행값을</a:t>
            </a:r>
            <a:r>
              <a:rPr lang="ko-KR" altLang="en-US" dirty="0"/>
              <a:t> </a:t>
            </a:r>
            <a:r>
              <a:rPr lang="ko-KR" altLang="en-US" dirty="0" smtClean="0"/>
              <a:t>증감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50" y="3459474"/>
            <a:ext cx="1895051" cy="31341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901" y="3569668"/>
            <a:ext cx="6726896" cy="20323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12926"/>
          <a:stretch/>
        </p:blipFill>
        <p:spPr>
          <a:xfrm>
            <a:off x="310060" y="692875"/>
            <a:ext cx="6335576" cy="16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00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2" y="987619"/>
            <a:ext cx="5637446" cy="35628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27118"/>
          <a:stretch/>
        </p:blipFill>
        <p:spPr>
          <a:xfrm>
            <a:off x="4977363" y="3309685"/>
            <a:ext cx="3800878" cy="31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98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299" y="821401"/>
            <a:ext cx="5415891" cy="53292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29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RatingBar</a:t>
            </a:r>
            <a:r>
              <a:rPr lang="ko-KR" altLang="en-US" dirty="0"/>
              <a:t>는 별의 개수로 평점을 </a:t>
            </a:r>
            <a:r>
              <a:rPr lang="ko-KR" altLang="en-US" dirty="0" err="1"/>
              <a:t>입력받을</a:t>
            </a:r>
            <a:r>
              <a:rPr lang="ko-KR" altLang="en-US" dirty="0"/>
              <a:t> 때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smtClean="0"/>
              <a:t>주요 속성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3190"/>
          <a:stretch/>
        </p:blipFill>
        <p:spPr>
          <a:xfrm>
            <a:off x="509493" y="1850316"/>
            <a:ext cx="7454690" cy="217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18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3793" y="912886"/>
            <a:ext cx="8640000" cy="5328592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814" y="1282865"/>
            <a:ext cx="5779734" cy="501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677" y="508047"/>
            <a:ext cx="2888637" cy="25189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38"/>
          <a:stretch/>
        </p:blipFill>
        <p:spPr>
          <a:xfrm>
            <a:off x="4736421" y="3657285"/>
            <a:ext cx="4407044" cy="28867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1546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아날로그 시계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디지털 시계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고급 위젯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날짜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시간 관련 위젯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11597" r="32134" b="10553"/>
          <a:stretch/>
        </p:blipFill>
        <p:spPr>
          <a:xfrm>
            <a:off x="3725160" y="1052736"/>
            <a:ext cx="4678176" cy="149047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그룹 5"/>
          <p:cNvGrpSpPr/>
          <p:nvPr/>
        </p:nvGrpSpPr>
        <p:grpSpPr>
          <a:xfrm>
            <a:off x="385938" y="2715768"/>
            <a:ext cx="8210550" cy="3258260"/>
            <a:chOff x="466725" y="3045406"/>
            <a:chExt cx="8210550" cy="325826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78"/>
            <a:stretch/>
          </p:blipFill>
          <p:spPr>
            <a:xfrm>
              <a:off x="466725" y="3045406"/>
              <a:ext cx="8210550" cy="111225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56" y="4131966"/>
              <a:ext cx="8201025" cy="217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466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784"/>
            <a:ext cx="5958673" cy="38551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36" y="4840946"/>
            <a:ext cx="5581564" cy="161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62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SeekBar</a:t>
            </a:r>
            <a:endParaRPr lang="en-US" altLang="ko-KR" dirty="0"/>
          </a:p>
          <a:p>
            <a:pPr lvl="1"/>
            <a:r>
              <a:rPr lang="ko-KR" altLang="en-US" dirty="0" err="1" smtClean="0"/>
              <a:t>프로그레스바의</a:t>
            </a:r>
            <a:r>
              <a:rPr lang="ko-KR" altLang="en-US" dirty="0" smtClean="0"/>
              <a:t> 일종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썸</a:t>
            </a:r>
            <a:r>
              <a:rPr lang="en-US" altLang="ko-KR" dirty="0" smtClean="0"/>
              <a:t>(thumb)</a:t>
            </a:r>
            <a:r>
              <a:rPr lang="ko-KR" altLang="en-US" dirty="0" smtClean="0"/>
              <a:t>을 </a:t>
            </a:r>
            <a:r>
              <a:rPr lang="ko-KR" altLang="en-US" dirty="0"/>
              <a:t>이용해 사용자가 </a:t>
            </a:r>
            <a:r>
              <a:rPr lang="ko-KR" altLang="en-US" dirty="0" smtClean="0"/>
              <a:t>진행 값을 </a:t>
            </a:r>
            <a:r>
              <a:rPr lang="ko-KR" altLang="en-US" dirty="0" smtClean="0"/>
              <a:t>조작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모양이나 동작이 </a:t>
            </a:r>
            <a:r>
              <a:rPr lang="ko-KR" altLang="en-US" dirty="0" err="1"/>
              <a:t>윈도우즈</a:t>
            </a:r>
            <a:r>
              <a:rPr lang="ko-KR" altLang="en-US" dirty="0"/>
              <a:t> 운영 체제의 </a:t>
            </a:r>
            <a:r>
              <a:rPr lang="ko-KR" altLang="en-US" dirty="0" err="1" smtClean="0"/>
              <a:t>스크롤바</a:t>
            </a:r>
            <a:r>
              <a:rPr lang="en-US" altLang="ko-KR" dirty="0" smtClean="0"/>
              <a:t>(scroll bar)</a:t>
            </a:r>
            <a:r>
              <a:rPr lang="ko-KR" altLang="en-US" dirty="0" smtClean="0"/>
              <a:t>와 </a:t>
            </a:r>
            <a:r>
              <a:rPr lang="ko-KR" altLang="en-US" dirty="0"/>
              <a:t>거의 </a:t>
            </a:r>
            <a:r>
              <a:rPr lang="ko-KR" altLang="en-US" dirty="0" smtClean="0"/>
              <a:t>같음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썸을</a:t>
            </a:r>
            <a:r>
              <a:rPr lang="ko-KR" altLang="en-US" dirty="0" smtClean="0"/>
              <a:t> </a:t>
            </a:r>
            <a:r>
              <a:rPr lang="ko-KR" altLang="en-US" dirty="0"/>
              <a:t>조작하면 이벤트가 발생하는데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SeekBar.OnSeekBarChangeListener</a:t>
            </a:r>
            <a:r>
              <a:rPr lang="en-US" altLang="ko-KR" dirty="0" smtClean="0"/>
              <a:t> </a:t>
            </a:r>
            <a:r>
              <a:rPr lang="ko-KR" altLang="en-US" dirty="0"/>
              <a:t>인터페이스 객체를 통해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err="1" smtClean="0"/>
              <a:t>SeekBar.OnSeekBarChangeListener</a:t>
            </a:r>
            <a:r>
              <a:rPr lang="en-US" altLang="ko-KR" dirty="0" smtClean="0"/>
              <a:t> </a:t>
            </a:r>
            <a:r>
              <a:rPr lang="ko-KR" altLang="en-US" dirty="0"/>
              <a:t>인터페이스에 포함된 추상 </a:t>
            </a:r>
            <a:r>
              <a:rPr lang="ko-KR" altLang="en-US" dirty="0" smtClean="0"/>
              <a:t>메서드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6617"/>
          <a:stretch/>
        </p:blipFill>
        <p:spPr>
          <a:xfrm>
            <a:off x="466244" y="4077148"/>
            <a:ext cx="7431075" cy="179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96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3" y="958259"/>
            <a:ext cx="7454690" cy="42193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813" y="394492"/>
            <a:ext cx="2699187" cy="25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5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6" y="717045"/>
            <a:ext cx="6241029" cy="40878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57" y="4393995"/>
            <a:ext cx="5357004" cy="246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43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27175" y="952451"/>
            <a:ext cx="4610078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자동완성텍스트뷰와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멀티자동완성텍스트뷰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사용자가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단어의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일부만 입력해도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자동 완성됨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자동완성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텍스트뷰는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멀티 자동완성텍스트뷰는 쉼표로 구분하여 자동완성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고급 위젯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기타 위젯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453" t="6402" r="14724" b="4731"/>
          <a:stretch/>
        </p:blipFill>
        <p:spPr>
          <a:xfrm>
            <a:off x="4636173" y="239363"/>
            <a:ext cx="4314190" cy="1265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7"/>
          <a:stretch/>
        </p:blipFill>
        <p:spPr>
          <a:xfrm>
            <a:off x="806283" y="2560484"/>
            <a:ext cx="7165015" cy="353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2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자동완성텍스트뷰와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멀티자동완성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텍스트뷰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400" b="1" dirty="0" err="1" smtClean="0">
                <a:latin typeface="맑은 고딕" pitchFamily="50" charset="-127"/>
                <a:ea typeface="맑은 고딕" pitchFamily="50" charset="-127"/>
              </a:rPr>
              <a:t>ArrayAdapter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일련의 여러 개가 데이터를 가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져와서 </a:t>
            </a: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뷰와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연결해 주는 클래스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790575" lvl="2" indent="-342900">
              <a:buFont typeface="Wingdings" pitchFamily="2" charset="2"/>
              <a:buChar char="v"/>
            </a:pPr>
            <a:r>
              <a:rPr lang="en-US" altLang="ko-KR" sz="1200" b="1" dirty="0" err="1" smtClean="0">
                <a:latin typeface="맑은 고딕" pitchFamily="50" charset="-127"/>
                <a:ea typeface="맑은 고딕" pitchFamily="50" charset="-127"/>
              </a:rPr>
              <a:t>ArrayAdapter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자료형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&gt;  :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람다식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표현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400" b="1" dirty="0" err="1" smtClean="0">
                <a:latin typeface="맑은 고딕" pitchFamily="50" charset="-127"/>
                <a:ea typeface="맑은 고딕" pitchFamily="50" charset="-127"/>
              </a:rPr>
              <a:t>setTokenizer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항목을 하나 하나 읽어옴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400" b="1" dirty="0" err="1" smtClean="0">
                <a:latin typeface="맑은 고딕" pitchFamily="50" charset="-127"/>
                <a:ea typeface="맑은 고딕" pitchFamily="50" charset="-127"/>
              </a:rPr>
              <a:t>setAdapter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항목을 추가해주는 기능 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고급 위젯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기타 위젯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6 오후 4.11.5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3" b="10190"/>
          <a:stretch/>
        </p:blipFill>
        <p:spPr>
          <a:xfrm>
            <a:off x="578978" y="2431033"/>
            <a:ext cx="5987076" cy="4306949"/>
          </a:xfrm>
          <a:prstGeom prst="rect">
            <a:avLst/>
          </a:prstGeom>
        </p:spPr>
      </p:pic>
      <p:pic>
        <p:nvPicPr>
          <p:cNvPr id="6" name="Picture 5" descr="스크린샷 2017-02-26 오후 4.13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729" y="6279150"/>
            <a:ext cx="1883494" cy="38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51520" y="879000"/>
            <a:ext cx="4759391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스크롤뷰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ScrollView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ko-KR" altLang="en-US" sz="1400" b="0" dirty="0" err="1">
                <a:latin typeface="맑은 고딕" pitchFamily="50" charset="-127"/>
                <a:ea typeface="맑은 고딕" pitchFamily="50" charset="-127"/>
              </a:rPr>
              <a:t>스크롤뷰는</a:t>
            </a:r>
            <a:r>
              <a:rPr lang="ko-KR" altLang="en-US" sz="1400" b="0" dirty="0">
                <a:latin typeface="맑은 고딕" pitchFamily="50" charset="-127"/>
                <a:ea typeface="맑은 고딕" pitchFamily="50" charset="-127"/>
              </a:rPr>
              <a:t> 수직</a:t>
            </a:r>
            <a:r>
              <a:rPr lang="en-US" altLang="ko-KR" sz="14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0" dirty="0">
                <a:latin typeface="맑은 고딕" pitchFamily="50" charset="-127"/>
                <a:ea typeface="맑은 고딕" pitchFamily="50" charset="-127"/>
              </a:rPr>
              <a:t>위아래</a:t>
            </a:r>
            <a:r>
              <a:rPr lang="en-US" altLang="ko-KR" sz="14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0" dirty="0"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sz="1400" b="0" dirty="0" err="1">
                <a:latin typeface="맑은 고딕" pitchFamily="50" charset="-127"/>
                <a:ea typeface="맑은 고딕" pitchFamily="50" charset="-127"/>
              </a:rPr>
              <a:t>스크롤하는</a:t>
            </a:r>
            <a:r>
              <a:rPr lang="ko-KR" altLang="en-US" sz="14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ko-KR" altLang="en-US" sz="1400" b="0" dirty="0">
                <a:latin typeface="맑은 고딕" pitchFamily="50" charset="-127"/>
                <a:ea typeface="맑은 고딕" pitchFamily="50" charset="-127"/>
              </a:rPr>
              <a:t>수평</a:t>
            </a:r>
            <a:r>
              <a:rPr lang="en-US" altLang="ko-KR" sz="14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0" dirty="0">
                <a:latin typeface="맑은 고딕" pitchFamily="50" charset="-127"/>
                <a:ea typeface="맑은 고딕" pitchFamily="50" charset="-127"/>
              </a:rPr>
              <a:t>좌우</a:t>
            </a:r>
            <a:r>
              <a:rPr lang="en-US" altLang="ko-KR" sz="14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0" dirty="0"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sz="1400" b="0" dirty="0" err="1">
                <a:latin typeface="맑은 고딕" pitchFamily="50" charset="-127"/>
                <a:ea typeface="맑은 고딕" pitchFamily="50" charset="-127"/>
              </a:rPr>
              <a:t>스크롤하는</a:t>
            </a:r>
            <a:r>
              <a:rPr lang="ko-KR" altLang="en-US" sz="14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0" dirty="0" err="1" smtClean="0">
                <a:latin typeface="맑은 고딕" pitchFamily="50" charset="-127"/>
                <a:ea typeface="맑은 고딕" pitchFamily="50" charset="-127"/>
              </a:rPr>
              <a:t>수평스크롤뷰</a:t>
            </a:r>
            <a:r>
              <a:rPr lang="en-US" altLang="ko-KR" sz="14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b="0" dirty="0" err="1">
                <a:latin typeface="맑은 고딕" pitchFamily="50" charset="-127"/>
                <a:ea typeface="맑은 고딕" pitchFamily="50" charset="-127"/>
              </a:rPr>
              <a:t>HorizontalScrollView</a:t>
            </a:r>
            <a:r>
              <a:rPr lang="en-US" altLang="ko-KR" sz="14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0" dirty="0">
                <a:latin typeface="맑은 고딕" pitchFamily="50" charset="-127"/>
                <a:ea typeface="맑은 고딕" pitchFamily="50" charset="-127"/>
              </a:rPr>
              <a:t>는 따로 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있음</a:t>
            </a: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주의할 </a:t>
            </a:r>
            <a:r>
              <a:rPr lang="ko-KR" altLang="en-US" sz="1400" b="0" dirty="0">
                <a:latin typeface="맑은 고딕" pitchFamily="50" charset="-127"/>
                <a:ea typeface="맑은 고딕" pitchFamily="50" charset="-127"/>
              </a:rPr>
              <a:t>점은 </a:t>
            </a:r>
            <a:r>
              <a:rPr lang="ko-KR" altLang="en-US" sz="1400" b="0" dirty="0" err="1">
                <a:latin typeface="맑은 고딕" pitchFamily="50" charset="-127"/>
                <a:ea typeface="맑은 고딕" pitchFamily="50" charset="-127"/>
              </a:rPr>
              <a:t>스크롤뷰에는</a:t>
            </a:r>
            <a:r>
              <a:rPr lang="ko-KR" altLang="en-US" sz="1400" b="0" dirty="0">
                <a:latin typeface="맑은 고딕" pitchFamily="50" charset="-127"/>
                <a:ea typeface="맑은 고딕" pitchFamily="50" charset="-127"/>
              </a:rPr>
              <a:t> 단 하나의 </a:t>
            </a:r>
            <a:r>
              <a:rPr lang="ko-KR" altLang="en-US" sz="1400" b="0" dirty="0" err="1">
                <a:latin typeface="맑은 고딕" pitchFamily="50" charset="-127"/>
                <a:ea typeface="맑은 고딕" pitchFamily="50" charset="-127"/>
              </a:rPr>
              <a:t>위젯만</a:t>
            </a:r>
            <a:r>
              <a:rPr lang="ko-KR" altLang="en-US" sz="14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넣을 수 있음</a:t>
            </a: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뷰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간단한 기능의 뷰 컨테이너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" t="8043" r="25774" b="8090"/>
          <a:stretch/>
        </p:blipFill>
        <p:spPr>
          <a:xfrm>
            <a:off x="4818887" y="813816"/>
            <a:ext cx="4325113" cy="113525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7"/>
          <a:stretch/>
        </p:blipFill>
        <p:spPr>
          <a:xfrm>
            <a:off x="1588788" y="2412192"/>
            <a:ext cx="5984595" cy="410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두개의 이미지 뷰에 이미지 번갈아 보여주기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화면을 위와 아래 두 영역으로 나누고 그 영역에 각각 이미지 뷰를 배치한다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각각의 이미지 </a:t>
            </a:r>
            <a:r>
              <a:rPr lang="ko-KR" altLang="en-US" dirty="0" err="1" smtClean="0"/>
              <a:t>뷰는</a:t>
            </a:r>
            <a:r>
              <a:rPr lang="ko-KR" altLang="en-US" dirty="0" smtClean="0"/>
              <a:t> 스크롤 기능이 있도록 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상단의 이미지 뷰에 하나의 이미지를 보이도록 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두개의 이미지 뷰 사이에 버튼을 하나 만들고 그 버튼을 누르면 상단의 이미지가 하단으로 옮겨져 보이고 다시 누르면 상단으로 다시 옮겨지는 기능을 추가한다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/>
              <a:t>기타 레이아웃▶ </a:t>
            </a:r>
            <a:r>
              <a:rPr lang="ko-KR" altLang="en-US" dirty="0" err="1"/>
              <a:t>스크롤뷰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65" y="3609456"/>
            <a:ext cx="1986480" cy="278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10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기타 레이아웃▶ </a:t>
            </a:r>
            <a:r>
              <a:rPr lang="ko-KR" altLang="en-US" dirty="0" err="1"/>
              <a:t>스크롤뷰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035" t="17033" r="37634" b="20783"/>
          <a:stretch/>
        </p:blipFill>
        <p:spPr>
          <a:xfrm>
            <a:off x="251520" y="921366"/>
            <a:ext cx="6880486" cy="55913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3331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기타 레이아웃▶ </a:t>
            </a:r>
            <a:r>
              <a:rPr lang="ko-KR" altLang="en-US" dirty="0" err="1"/>
              <a:t>스크롤뷰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787" t="20867" r="52748" b="8780"/>
          <a:stretch/>
        </p:blipFill>
        <p:spPr>
          <a:xfrm>
            <a:off x="0" y="972597"/>
            <a:ext cx="5144939" cy="5508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788" t="28202" r="53247" b="21950"/>
          <a:stretch/>
        </p:blipFill>
        <p:spPr>
          <a:xfrm>
            <a:off x="4867901" y="2828504"/>
            <a:ext cx="4276099" cy="35515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803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크로노미터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(Chronometer)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타이머 형식의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일반적으로 시간을 측정할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때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많이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날짜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시간 관련 위젯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" t="4843" r="49264" b="7353"/>
          <a:stretch/>
        </p:blipFill>
        <p:spPr>
          <a:xfrm>
            <a:off x="4718303" y="1152144"/>
            <a:ext cx="3941065" cy="13716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8"/>
          <a:stretch/>
        </p:blipFill>
        <p:spPr>
          <a:xfrm>
            <a:off x="454708" y="3028215"/>
            <a:ext cx="8201025" cy="31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기타 레이아웃▶ </a:t>
            </a:r>
            <a:r>
              <a:rPr lang="ko-KR" altLang="en-US" dirty="0" err="1"/>
              <a:t>스크롤뷰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538" t="26868" r="47127" b="27786"/>
          <a:stretch/>
        </p:blipFill>
        <p:spPr>
          <a:xfrm>
            <a:off x="251520" y="1070121"/>
            <a:ext cx="6160958" cy="40773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7254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기타 레이아웃▶ </a:t>
            </a:r>
            <a:r>
              <a:rPr lang="ko-KR" altLang="en-US" dirty="0" err="1"/>
              <a:t>스크롤뷰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038" t="22200" r="46378" b="14782"/>
          <a:stretch/>
        </p:blipFill>
        <p:spPr>
          <a:xfrm>
            <a:off x="371441" y="936474"/>
            <a:ext cx="6190939" cy="54448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0493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슬라이딩드로어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SlidingDrawer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슬라이딩드로어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SlidingDrawer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 사전적 의미는 서랍을 뜻함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위젯들을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서랍처럼 열어서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보여주거나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닫아서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감춤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2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슬라이딩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드로어의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일반적 형태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뷰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간단한 기능의 뷰 컨테이너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" t="6340" r="31284" b="8975"/>
          <a:stretch/>
        </p:blipFill>
        <p:spPr>
          <a:xfrm>
            <a:off x="941832" y="2057400"/>
            <a:ext cx="4178808" cy="96012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205" t="6352" r="37509" b="8865"/>
          <a:stretch/>
        </p:blipFill>
        <p:spPr>
          <a:xfrm>
            <a:off x="941832" y="3653446"/>
            <a:ext cx="5319936" cy="21905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328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뷰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간단한 기능의 뷰 컨테이너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"/>
          <a:stretch/>
        </p:blipFill>
        <p:spPr>
          <a:xfrm>
            <a:off x="589848" y="1005840"/>
            <a:ext cx="6176712" cy="499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8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뷰플리퍼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ViewFlipper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안에 여러 개의 </a:t>
            </a: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배치한 후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필요에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따라서 화면을 왼쪽과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오른쪽으로 밀어서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하나의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위젯 씩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화면에 보여주는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방식의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뷰 컨테이너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ü"/>
            </a:pP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뷰플리퍼의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 일반적 형태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뷰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뷰 컨테이너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" t="11014" r="13980" b="7074"/>
          <a:stretch/>
        </p:blipFill>
        <p:spPr>
          <a:xfrm>
            <a:off x="4343399" y="1081703"/>
            <a:ext cx="4679733" cy="166420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64" y="3625592"/>
            <a:ext cx="6816395" cy="26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뷰플리퍼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뷰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뷰 컨테이너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19" y="1603403"/>
            <a:ext cx="4544010" cy="446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3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뷰플리퍼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뷰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뷰 컨테이너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4"/>
          <a:stretch/>
        </p:blipFill>
        <p:spPr>
          <a:xfrm>
            <a:off x="487756" y="1380743"/>
            <a:ext cx="7247117" cy="482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2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4701" y="880613"/>
            <a:ext cx="5794278" cy="5328592"/>
          </a:xfrm>
        </p:spPr>
        <p:txBody>
          <a:bodyPr/>
          <a:lstStyle/>
          <a:p>
            <a:r>
              <a:rPr lang="ko-KR" altLang="en-US" sz="1600" dirty="0" err="1" smtClean="0"/>
              <a:t>뷰플리퍼를</a:t>
            </a:r>
            <a:r>
              <a:rPr lang="ko-KR" altLang="en-US" sz="1600" dirty="0" smtClean="0"/>
              <a:t> 이용해서 자동 사진 보기 앱을 작성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적절한 이미지 </a:t>
            </a:r>
            <a:r>
              <a:rPr lang="ko-KR" altLang="en-US" sz="1600" dirty="0" err="1" smtClean="0"/>
              <a:t>여러장이</a:t>
            </a:r>
            <a:r>
              <a:rPr lang="ko-KR" altLang="en-US" sz="1600" dirty="0" smtClean="0"/>
              <a:t> 자동으로 넘어가는 앱을 만든다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ko-KR" altLang="en-US" sz="1600" dirty="0" smtClean="0"/>
              <a:t>시작 보기 시작과 사진 보기 </a:t>
            </a:r>
            <a:r>
              <a:rPr lang="ko-KR" altLang="en-US" sz="1600" dirty="0" err="1" smtClean="0"/>
              <a:t>준지를</a:t>
            </a:r>
            <a:r>
              <a:rPr lang="ko-KR" altLang="en-US" sz="1600" dirty="0" smtClean="0"/>
              <a:t> 만들고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사진 보기 시작을 클릭하면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초 단위로 화면이 자동으로 넘어간다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ko-KR" altLang="en-US" sz="1600" dirty="0" err="1" smtClean="0"/>
              <a:t>뷰플리퍼</a:t>
            </a:r>
            <a:r>
              <a:rPr lang="ko-KR" altLang="en-US" sz="1600" dirty="0" smtClean="0"/>
              <a:t> 안에 </a:t>
            </a:r>
            <a:r>
              <a:rPr lang="ko-KR" altLang="en-US" sz="1600" dirty="0" err="1" smtClean="0"/>
              <a:t>리니어</a:t>
            </a:r>
            <a:r>
              <a:rPr lang="ko-KR" altLang="en-US" sz="1600" dirty="0" smtClean="0"/>
              <a:t> 레이아웃을 배치할 필요는 없고 직접 이미지 뷰가 나오면 된다</a:t>
            </a:r>
            <a:r>
              <a:rPr lang="en-US" altLang="ko-KR" sz="1600" dirty="0" smtClean="0"/>
              <a:t>.</a:t>
            </a:r>
          </a:p>
          <a:p>
            <a:pPr marL="360362" lvl="1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** </a:t>
            </a:r>
            <a:r>
              <a:rPr lang="ko-KR" altLang="en-US" sz="1600" dirty="0" smtClean="0"/>
              <a:t>화면 넘기 시작메서드로는 </a:t>
            </a:r>
            <a:r>
              <a:rPr lang="en-US" altLang="ko-KR" sz="1600" dirty="0" err="1" smtClean="0"/>
              <a:t>startFlipping</a:t>
            </a:r>
            <a:r>
              <a:rPr lang="en-US" altLang="ko-KR" sz="1600" dirty="0" smtClean="0"/>
              <a:t>(), </a:t>
            </a:r>
          </a:p>
          <a:p>
            <a:pPr marL="360362" lvl="1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중지 메서드로 </a:t>
            </a:r>
            <a:r>
              <a:rPr lang="en-US" altLang="ko-KR" sz="1600" dirty="0" err="1" smtClean="0"/>
              <a:t>stopFlipping</a:t>
            </a:r>
            <a:r>
              <a:rPr lang="en-US" altLang="ko-KR" sz="1600" dirty="0" smtClean="0"/>
              <a:t>()</a:t>
            </a:r>
          </a:p>
          <a:p>
            <a:pPr marL="360362" lvl="1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화면 넘김 간격 </a:t>
            </a:r>
            <a:r>
              <a:rPr lang="ko-KR" altLang="en-US" sz="1600" dirty="0" err="1" smtClean="0"/>
              <a:t>메서드로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setFlipInterval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 (</a:t>
            </a:r>
            <a:r>
              <a:rPr lang="ko-KR" altLang="en-US" sz="1600" dirty="0" err="1" smtClean="0"/>
              <a:t>밀리초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사용</a:t>
            </a:r>
            <a:endParaRPr lang="ko-KR" altLang="en-US" sz="160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뷰 </a:t>
            </a:r>
            <a:r>
              <a:rPr lang="ko-KR" altLang="en-US" dirty="0"/>
              <a:t>컨테이너 ▶ </a:t>
            </a:r>
            <a:r>
              <a:rPr lang="ko-KR" altLang="en-US" sz="2400" dirty="0"/>
              <a:t>복잡한 기능의 뷰 </a:t>
            </a:r>
            <a:r>
              <a:rPr lang="ko-KR" altLang="en-US" sz="2400" dirty="0" smtClean="0"/>
              <a:t>컨테이너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2756" t="15386" r="2351" b="6760"/>
          <a:stretch/>
        </p:blipFill>
        <p:spPr>
          <a:xfrm>
            <a:off x="6632088" y="1280160"/>
            <a:ext cx="1911097" cy="2706624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8" t="16561" r="37895" b="52692"/>
          <a:stretch/>
        </p:blipFill>
        <p:spPr bwMode="auto">
          <a:xfrm>
            <a:off x="2060088" y="4109421"/>
            <a:ext cx="4432151" cy="2591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899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4969704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탭호스트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TabHost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여러 탭을 두고 각 탭을 클릭할 때마다 해당 화면이 나오도록 설정하는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뷰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컨테이너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탭 호스트의 구성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뷰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뷰 컨테이너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" t="13126" r="29316" b="6676"/>
          <a:stretch/>
        </p:blipFill>
        <p:spPr>
          <a:xfrm>
            <a:off x="5056632" y="954203"/>
            <a:ext cx="4087368" cy="108813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44" y="2386584"/>
            <a:ext cx="5746487" cy="24116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587" y="3830041"/>
            <a:ext cx="4290538" cy="269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4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5" y="1585531"/>
            <a:ext cx="6183021" cy="1424098"/>
          </a:xfrm>
          <a:prstGeom prst="rect">
            <a:avLst/>
          </a:prstGeom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0213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탭을 생성하고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탭화면을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연결하기 위한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 형식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뷰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뷰 컨테이너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771689" y="3057643"/>
            <a:ext cx="4113667" cy="3155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+mn-ea"/>
              </a:rPr>
              <a:t>탭스팩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TabSpec</a:t>
            </a:r>
            <a:r>
              <a:rPr lang="en-US" altLang="ko-KR" sz="1400" b="1" dirty="0" smtClean="0">
                <a:latin typeface="+mn-ea"/>
              </a:rPr>
              <a:t>)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: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탭을 구성하는 요소들의 집합</a:t>
            </a:r>
            <a:endParaRPr lang="en-US" altLang="ko-KR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295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타임피커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데이트피커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캘린더뷰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타임피커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TimePicker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시간을 표시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조절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데이트피커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DatePicker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캘린더뷰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CalendarView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날짜를 표시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조절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고급 위젯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날짜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시간 관련 위젯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" t="8628" r="24567" b="7327"/>
          <a:stretch/>
        </p:blipFill>
        <p:spPr>
          <a:xfrm>
            <a:off x="603504" y="2296973"/>
            <a:ext cx="4626864" cy="1631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7763"/>
          <a:stretch/>
        </p:blipFill>
        <p:spPr>
          <a:xfrm>
            <a:off x="2148594" y="3759218"/>
            <a:ext cx="6044430" cy="27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35221" y="868377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탭호스트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xml</a:t>
            </a: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뷰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뷰 컨테이너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689"/>
          <a:stretch/>
        </p:blipFill>
        <p:spPr>
          <a:xfrm>
            <a:off x="647955" y="1299842"/>
            <a:ext cx="6093861" cy="51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1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탭호스트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뷰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뷰 컨테이너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992"/>
          <a:stretch/>
        </p:blipFill>
        <p:spPr>
          <a:xfrm>
            <a:off x="483983" y="1478101"/>
            <a:ext cx="5013614" cy="469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7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탭호스트를</a:t>
            </a:r>
            <a:r>
              <a:rPr lang="ko-KR" altLang="en-US" dirty="0" smtClean="0"/>
              <a:t> 이용하여 동물 선택 앱을 작성한다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탭 위젯을 아래쪽에 배치하고 탭은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개가 나오도록 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프레임 레이아웃 안의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리니어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레이아웃을제거하고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이미지 뷰로 배치한다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뷰 </a:t>
            </a:r>
            <a:r>
              <a:rPr lang="ko-KR" altLang="en-US" dirty="0"/>
              <a:t>컨테이너 ▶ </a:t>
            </a:r>
            <a:r>
              <a:rPr lang="ko-KR" altLang="en-US" sz="2400" dirty="0"/>
              <a:t>복잡한 기능의 뷰 </a:t>
            </a:r>
            <a:r>
              <a:rPr lang="ko-KR" altLang="en-US" sz="2400" dirty="0" smtClean="0"/>
              <a:t>컨테이너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6730" t="12202" r="3277" b="7519"/>
          <a:stretch/>
        </p:blipFill>
        <p:spPr>
          <a:xfrm>
            <a:off x="1095666" y="2574843"/>
            <a:ext cx="2551176" cy="363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0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2600" b="1" dirty="0" err="1" smtClean="0">
                <a:latin typeface="맑은 고딕" pitchFamily="50" charset="-127"/>
                <a:ea typeface="맑은 고딕" pitchFamily="50" charset="-127"/>
              </a:rPr>
              <a:t>웹뷰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WebView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사용자가 </a:t>
            </a: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웹브라우저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기능을 </a:t>
            </a: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앱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안에 직접 포함시킬 수 있는 </a:t>
            </a: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뷰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뷰 컨테이너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" t="11699" r="28461" b="6709"/>
          <a:stretch/>
        </p:blipFill>
        <p:spPr>
          <a:xfrm>
            <a:off x="731520" y="2148840"/>
            <a:ext cx="5175504" cy="138988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20271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프로젝트 이름 </a:t>
            </a:r>
            <a:r>
              <a:rPr lang="en-US" altLang="ko-KR" dirty="0"/>
              <a:t>: </a:t>
            </a:r>
            <a:r>
              <a:rPr lang="en-US" altLang="ko-KR" dirty="0" smtClean="0"/>
              <a:t>Project6_2</a:t>
            </a:r>
            <a:endParaRPr lang="en-US" altLang="ko-KR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패키지 이름 </a:t>
            </a:r>
            <a:r>
              <a:rPr lang="en-US" altLang="ko-KR" dirty="0"/>
              <a:t>: </a:t>
            </a:r>
            <a:r>
              <a:rPr lang="en-US" altLang="ko-KR" dirty="0" smtClean="0"/>
              <a:t>com.cookandroid.project6_2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리니어레이아웃을</a:t>
            </a:r>
            <a:r>
              <a:rPr lang="ko-KR" altLang="en-US" dirty="0" smtClean="0"/>
              <a:t> 하나 더 만들고</a:t>
            </a:r>
            <a:r>
              <a:rPr lang="en-US" altLang="ko-KR" dirty="0" smtClean="0"/>
              <a:t>, 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그 안에 </a:t>
            </a:r>
            <a:r>
              <a:rPr lang="ko-KR" altLang="en-US" dirty="0" err="1" smtClean="0"/>
              <a:t>에디트텍스트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개와 버튼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개로 구성</a:t>
            </a:r>
            <a:endParaRPr lang="en-US" altLang="ko-KR" dirty="0"/>
          </a:p>
          <a:p>
            <a:pPr marL="355600" lvl="1" indent="0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하단에는 </a:t>
            </a:r>
            <a:r>
              <a:rPr lang="ko-KR" altLang="en-US" dirty="0" err="1" smtClean="0"/>
              <a:t>웹뷰를</a:t>
            </a:r>
            <a:r>
              <a:rPr lang="ko-KR" altLang="en-US" dirty="0" smtClean="0"/>
              <a:t> 만듦</a:t>
            </a:r>
            <a:endParaRPr lang="en-US" altLang="ko-KR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각 </a:t>
            </a:r>
            <a:r>
              <a:rPr lang="ko-KR" altLang="en-US" dirty="0" err="1"/>
              <a:t>위젯의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는 </a:t>
            </a:r>
            <a:r>
              <a:rPr lang="en-US" altLang="ko-KR" dirty="0" err="1"/>
              <a:t>edtUrl</a:t>
            </a:r>
            <a:r>
              <a:rPr lang="en-US" altLang="ko-KR" dirty="0"/>
              <a:t>, </a:t>
            </a:r>
            <a:r>
              <a:rPr lang="en-US" altLang="ko-KR" dirty="0" err="1"/>
              <a:t>btnGo</a:t>
            </a:r>
            <a:r>
              <a:rPr lang="en-US" altLang="ko-KR" dirty="0"/>
              <a:t>, </a:t>
            </a:r>
            <a:r>
              <a:rPr lang="en-US" altLang="ko-KR" dirty="0" err="1"/>
              <a:t>btnBack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marL="355600" lvl="1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webView1</a:t>
            </a:r>
            <a:r>
              <a:rPr lang="ko-KR" altLang="en-US" dirty="0"/>
              <a:t>로 함</a:t>
            </a:r>
            <a:endParaRPr lang="en-US" altLang="ko-KR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뷰 </a:t>
            </a:r>
            <a:r>
              <a:rPr lang="ko-KR" altLang="en-US" dirty="0"/>
              <a:t>컨테이너 ▶ </a:t>
            </a:r>
            <a:r>
              <a:rPr lang="ko-KR" altLang="en-US" sz="2400" dirty="0"/>
              <a:t>복잡한 기능의 뷰 </a:t>
            </a:r>
            <a:r>
              <a:rPr lang="ko-KR" altLang="en-US" sz="2400" dirty="0" smtClean="0"/>
              <a:t>컨테이너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89" y="1190504"/>
            <a:ext cx="2355273" cy="408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8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뷰 </a:t>
            </a:r>
            <a:r>
              <a:rPr lang="ko-KR" altLang="en-US" dirty="0"/>
              <a:t>컨테이너 ▶ </a:t>
            </a:r>
            <a:r>
              <a:rPr lang="ko-KR" altLang="en-US" sz="2400" dirty="0"/>
              <a:t>복잡한 기능의 뷰 </a:t>
            </a:r>
            <a:r>
              <a:rPr lang="ko-KR" altLang="en-US" sz="2400" dirty="0" smtClean="0"/>
              <a:t>컨테이너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360"/>
          <a:stretch/>
        </p:blipFill>
        <p:spPr>
          <a:xfrm>
            <a:off x="495604" y="1463040"/>
            <a:ext cx="6572170" cy="43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7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화면 디자인 및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편집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AndroidManifest.xml(</a:t>
            </a:r>
            <a:r>
              <a:rPr lang="ko-KR" altLang="en-US" b="1" dirty="0" err="1" smtClean="0"/>
              <a:t>매니패스트</a:t>
            </a:r>
            <a:r>
              <a:rPr lang="en-US" altLang="ko-KR" b="1" dirty="0" smtClean="0"/>
              <a:t>) : </a:t>
            </a:r>
            <a:r>
              <a:rPr lang="ko-KR" altLang="en-US" b="1" dirty="0" smtClean="0"/>
              <a:t>프로젝트의 전반적인 환경을 설정하는 파일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뷰 </a:t>
            </a:r>
            <a:r>
              <a:rPr lang="ko-KR" altLang="en-US" dirty="0"/>
              <a:t>컨테이너 ▶ </a:t>
            </a:r>
            <a:r>
              <a:rPr lang="ko-KR" altLang="en-US" sz="2400" dirty="0"/>
              <a:t>복잡한 기능의 뷰 </a:t>
            </a:r>
            <a:r>
              <a:rPr lang="ko-KR" altLang="en-US" sz="2400" dirty="0" smtClean="0"/>
              <a:t>컨테이너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1619" t="20707" r="11264" b="20402"/>
          <a:stretch/>
        </p:blipFill>
        <p:spPr>
          <a:xfrm>
            <a:off x="707911" y="2156328"/>
            <a:ext cx="5633184" cy="4224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1189" t="36436" r="7817" b="37129"/>
          <a:stretch/>
        </p:blipFill>
        <p:spPr>
          <a:xfrm>
            <a:off x="3022899" y="5572460"/>
            <a:ext cx="5249732" cy="6448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931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화면 디자인 및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편집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파일 수정</a:t>
            </a:r>
            <a:endParaRPr lang="en-US" altLang="ko-KR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뷰 </a:t>
            </a:r>
            <a:r>
              <a:rPr lang="ko-KR" altLang="en-US" dirty="0"/>
              <a:t>컨테이너 ▶ </a:t>
            </a:r>
            <a:r>
              <a:rPr lang="ko-KR" altLang="en-US" sz="2400" dirty="0"/>
              <a:t>복잡한 기능의 뷰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[20/28]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5" descr="스크린샷 2017-02-26 오후 4.31.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8"/>
          <a:stretch/>
        </p:blipFill>
        <p:spPr>
          <a:xfrm>
            <a:off x="559684" y="1717463"/>
            <a:ext cx="5926740" cy="2688447"/>
          </a:xfrm>
          <a:prstGeom prst="rect">
            <a:avLst/>
          </a:prstGeom>
        </p:spPr>
      </p:pic>
      <p:pic>
        <p:nvPicPr>
          <p:cNvPr id="10" name="Picture 9" descr="스크린샷 2017-02-26 오후 4.32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64" y="4405910"/>
            <a:ext cx="6102964" cy="212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7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실행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화면 상단에 아이콘과 타이틀이 변경된 것 확인 </a:t>
            </a:r>
            <a:endParaRPr lang="en-US" altLang="ko-KR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뷰 </a:t>
            </a:r>
            <a:r>
              <a:rPr lang="ko-KR" altLang="en-US" dirty="0"/>
              <a:t>컨테이너 ▶ </a:t>
            </a:r>
            <a:r>
              <a:rPr lang="ko-KR" altLang="en-US" sz="2400" dirty="0"/>
              <a:t>복잡한 기능의 뷰 </a:t>
            </a:r>
            <a:r>
              <a:rPr lang="ko-KR" altLang="en-US" sz="2400" dirty="0" smtClean="0"/>
              <a:t>컨테이너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53" y="2017875"/>
            <a:ext cx="6281777" cy="38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3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activity_main.xml</a:t>
            </a:r>
            <a:r>
              <a:rPr lang="ko-KR" altLang="en-US" b="1" dirty="0"/>
              <a:t>의 </a:t>
            </a:r>
            <a:r>
              <a:rPr lang="en-US" altLang="ko-KR" b="1" dirty="0"/>
              <a:t>4</a:t>
            </a:r>
            <a:r>
              <a:rPr lang="ko-KR" altLang="en-US" b="1" dirty="0"/>
              <a:t>개 </a:t>
            </a:r>
            <a:r>
              <a:rPr lang="ko-KR" altLang="en-US" b="1" dirty="0" err="1"/>
              <a:t>위젯에</a:t>
            </a:r>
            <a:r>
              <a:rPr lang="ko-KR" altLang="en-US" b="1" dirty="0"/>
              <a:t> 대응할 </a:t>
            </a:r>
            <a:r>
              <a:rPr lang="ko-KR" altLang="en-US" b="1" dirty="0" err="1"/>
              <a:t>위젯</a:t>
            </a:r>
            <a:r>
              <a:rPr lang="ko-KR" altLang="en-US" b="1" dirty="0"/>
              <a:t> 변수 </a:t>
            </a:r>
            <a:r>
              <a:rPr lang="en-US" altLang="ko-KR" b="1" dirty="0"/>
              <a:t>4</a:t>
            </a:r>
            <a:r>
              <a:rPr lang="ko-KR" altLang="en-US" b="1" dirty="0"/>
              <a:t>개를 전역변수로 </a:t>
            </a:r>
            <a:r>
              <a:rPr lang="ko-KR" altLang="en-US" b="1" dirty="0" smtClean="0"/>
              <a:t>선언</a:t>
            </a:r>
            <a:endParaRPr lang="en-US" altLang="ko-KR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 err="1"/>
              <a:t>onCreate</a:t>
            </a:r>
            <a:r>
              <a:rPr lang="en-US" altLang="ko-KR" b="1" dirty="0"/>
              <a:t>( </a:t>
            </a:r>
            <a:r>
              <a:rPr lang="en-US" altLang="ko-KR" b="1" dirty="0" smtClean="0"/>
              <a:t>) </a:t>
            </a:r>
            <a:r>
              <a:rPr lang="ko-KR" altLang="en-US" b="1" dirty="0" err="1" smtClean="0"/>
              <a:t>메소드</a:t>
            </a:r>
            <a:r>
              <a:rPr lang="ko-KR" altLang="en-US" b="1" dirty="0" smtClean="0"/>
              <a:t> </a:t>
            </a:r>
            <a:r>
              <a:rPr lang="ko-KR" altLang="en-US" b="1" dirty="0"/>
              <a:t>안의 각 변수에 </a:t>
            </a:r>
            <a:r>
              <a:rPr lang="ko-KR" altLang="en-US" b="1" dirty="0" err="1"/>
              <a:t>위젯을</a:t>
            </a:r>
            <a:r>
              <a:rPr lang="ko-KR" altLang="en-US" b="1" dirty="0"/>
              <a:t> 대입</a:t>
            </a: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뷰 </a:t>
            </a:r>
            <a:r>
              <a:rPr lang="ko-KR" altLang="en-US" dirty="0"/>
              <a:t>컨테이너 ▶ </a:t>
            </a:r>
            <a:r>
              <a:rPr lang="ko-KR" altLang="en-US" sz="2400" dirty="0"/>
              <a:t>복잡한 기능의 뷰 </a:t>
            </a:r>
            <a:r>
              <a:rPr lang="ko-KR" altLang="en-US" sz="2400" dirty="0" smtClean="0"/>
              <a:t>컨테이너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37419" y="2267174"/>
            <a:ext cx="6295930" cy="3895344"/>
            <a:chOff x="582435" y="2333157"/>
            <a:chExt cx="7966252" cy="582086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79"/>
            <a:stretch/>
          </p:blipFill>
          <p:spPr>
            <a:xfrm>
              <a:off x="595312" y="2333157"/>
              <a:ext cx="7953375" cy="254840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435" y="4791698"/>
              <a:ext cx="7962901" cy="3362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274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프로젝트 이름 </a:t>
            </a:r>
            <a:r>
              <a:rPr lang="en-US" altLang="ko-KR" sz="1600" b="1" dirty="0" smtClean="0"/>
              <a:t>: Project6_1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패키지 이름 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com.cookandroid.project6_1</a:t>
            </a: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smtClean="0"/>
              <a:t>화면 </a:t>
            </a:r>
            <a:r>
              <a:rPr lang="ko-KR" altLang="en-US" sz="1600" b="1" dirty="0"/>
              <a:t>디자인 및 편집</a:t>
            </a:r>
            <a:endParaRPr lang="en-US" altLang="ko-KR" sz="1600" b="1" dirty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LinearLayout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i="1" dirty="0" smtClean="0"/>
              <a:t>Chronometer </a:t>
            </a:r>
            <a:r>
              <a:rPr lang="en-US" altLang="ko-KR" sz="1400" b="1" i="1" dirty="0"/>
              <a:t>1</a:t>
            </a:r>
            <a:r>
              <a:rPr lang="ko-KR" altLang="en-US" sz="1400" b="1" i="1" dirty="0"/>
              <a:t>개와 </a:t>
            </a:r>
            <a:r>
              <a:rPr lang="en-US" altLang="ko-KR" sz="1400" b="1" i="1" dirty="0"/>
              <a:t>Button 1</a:t>
            </a:r>
            <a:r>
              <a:rPr lang="ko-KR" altLang="en-US" sz="1400" b="1" i="1" dirty="0"/>
              <a:t>개를 </a:t>
            </a:r>
            <a:r>
              <a:rPr lang="ko-KR" altLang="en-US" sz="1400" b="1" i="1" dirty="0" smtClean="0"/>
              <a:t>생성</a:t>
            </a:r>
            <a:endParaRPr lang="en-US" altLang="ko-KR" sz="1400" b="1" i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위젯의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chronometer1, </a:t>
            </a:r>
            <a:r>
              <a:rPr lang="en-US" altLang="ko-KR" sz="1400" b="1" dirty="0" err="1"/>
              <a:t>btnStart</a:t>
            </a:r>
            <a:r>
              <a:rPr lang="ko-KR" altLang="en-US" sz="1400" b="1" dirty="0"/>
              <a:t>로 </a:t>
            </a:r>
            <a:r>
              <a:rPr lang="ko-KR" altLang="en-US" sz="1400" b="1" dirty="0" smtClean="0"/>
              <a:t>함</a:t>
            </a:r>
            <a:endParaRPr lang="en-US" altLang="ko-KR" sz="1400" b="1" dirty="0" smtClean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RadioGroup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 smtClean="0"/>
              <a:t>RadioButton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개를 </a:t>
            </a:r>
            <a:r>
              <a:rPr lang="ko-KR" altLang="en-US" sz="1600" b="1" dirty="0" smtClean="0"/>
              <a:t>생성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라디오버튼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위젯의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 err="1"/>
              <a:t>rdoCal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rdoTime</a:t>
            </a:r>
            <a:r>
              <a:rPr lang="ko-KR" altLang="en-US" sz="1400" b="1" dirty="0"/>
              <a:t>로 함</a:t>
            </a:r>
            <a:endParaRPr lang="en-US" altLang="ko-KR" sz="1400" b="1" dirty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LinearLayout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 err="1" smtClean="0"/>
              <a:t>LinearLayout</a:t>
            </a:r>
            <a:r>
              <a:rPr lang="ko-KR" altLang="en-US" sz="1400" b="1" dirty="0"/>
              <a:t>의 </a:t>
            </a:r>
            <a:r>
              <a:rPr lang="en-US" altLang="ko-KR" sz="1400" b="1" dirty="0" err="1"/>
              <a:t>layout_weight</a:t>
            </a:r>
            <a:r>
              <a:rPr lang="ko-KR" altLang="en-US" sz="1400" b="1" dirty="0"/>
              <a:t>를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로 </a:t>
            </a:r>
            <a:r>
              <a:rPr lang="ko-KR" altLang="en-US" sz="1400" b="1" dirty="0" smtClean="0"/>
              <a:t>설정</a:t>
            </a:r>
            <a:endParaRPr lang="en-US" altLang="ko-KR" sz="1400" b="1" dirty="0" smtClean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FrameLayout</a:t>
            </a:r>
            <a:r>
              <a:rPr lang="ko-KR" altLang="en-US" sz="1600" b="1" dirty="0"/>
              <a:t>을 두고 </a:t>
            </a:r>
            <a:r>
              <a:rPr lang="ko-KR" altLang="en-US" sz="1600" b="1" dirty="0" smtClean="0"/>
              <a:t>안에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 err="1" smtClean="0"/>
              <a:t>CalendarView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  <a:r>
              <a:rPr lang="en-US" altLang="ko-KR" sz="1600" b="1" dirty="0" err="1" smtClean="0"/>
              <a:t>TimePicker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개를 </a:t>
            </a:r>
            <a:r>
              <a:rPr lang="ko-KR" altLang="en-US" sz="1600" b="1" dirty="0" smtClean="0"/>
              <a:t>생성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위젯의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calendarView1, timePicker1</a:t>
            </a:r>
            <a:r>
              <a:rPr lang="ko-KR" altLang="en-US" sz="1400" b="1" dirty="0"/>
              <a:t>로 함</a:t>
            </a:r>
            <a:endParaRPr lang="en-US" altLang="ko-KR" sz="1400" b="1" dirty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LinearLayout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 smtClean="0"/>
              <a:t>Button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개와 </a:t>
            </a:r>
            <a:r>
              <a:rPr lang="en-US" altLang="ko-KR" sz="1400" b="1" dirty="0" err="1"/>
              <a:t>TextView</a:t>
            </a:r>
            <a:r>
              <a:rPr lang="en-US" altLang="ko-KR" sz="1400" b="1" dirty="0"/>
              <a:t> 10</a:t>
            </a:r>
            <a:r>
              <a:rPr lang="ko-KR" altLang="en-US" sz="1400" b="1" dirty="0"/>
              <a:t>개를 </a:t>
            </a:r>
            <a:r>
              <a:rPr lang="ko-KR" altLang="en-US" sz="1400" b="1" dirty="0" smtClean="0"/>
              <a:t>생성</a:t>
            </a:r>
            <a:endParaRPr lang="en-US" altLang="ko-KR" sz="14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버튼의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 err="1"/>
              <a:t>btnEnd</a:t>
            </a:r>
            <a:r>
              <a:rPr lang="ko-KR" altLang="en-US" sz="1400" b="1" dirty="0"/>
              <a:t>로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텍스트뷰는</a:t>
            </a:r>
            <a:r>
              <a:rPr lang="ko-KR" altLang="en-US" sz="1400" b="1" dirty="0"/>
              <a:t> 홀수 차례에만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를 </a:t>
            </a:r>
            <a:r>
              <a:rPr lang="en-US" altLang="ko-KR" sz="1400" b="1" dirty="0" err="1"/>
              <a:t>tvYear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tvMonth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tvDay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tvHour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tvMinute</a:t>
            </a:r>
            <a:r>
              <a:rPr lang="ko-KR" altLang="en-US" sz="1400" b="1" dirty="0"/>
              <a:t>로 함</a:t>
            </a:r>
            <a:endParaRPr lang="en-US" altLang="ko-KR" sz="1400" b="1" dirty="0"/>
          </a:p>
          <a:p>
            <a:pPr marL="430213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dirty="0" smtClean="0"/>
              <a:t>: 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603" y="1176940"/>
            <a:ext cx="2489321" cy="43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WebViewClient</a:t>
            </a:r>
            <a:r>
              <a:rPr lang="ko-KR" altLang="en-US" sz="1600" b="1" dirty="0"/>
              <a:t>의 상속을 받는 웹뷰클라이언트 클래스를 </a:t>
            </a:r>
            <a:r>
              <a:rPr lang="ko-KR" altLang="en-US" sz="1600" b="1" dirty="0" smtClean="0"/>
              <a:t>정의</a:t>
            </a: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메소드</a:t>
            </a:r>
            <a:r>
              <a:rPr lang="ko-KR" altLang="en-US" b="1" dirty="0"/>
              <a:t> 중 </a:t>
            </a:r>
            <a:r>
              <a:rPr lang="en-US" altLang="ko-KR" b="1" dirty="0" err="1"/>
              <a:t>shouldOverrideUrlLoading</a:t>
            </a:r>
            <a:r>
              <a:rPr lang="en-US" altLang="ko-KR" b="1" dirty="0"/>
              <a:t>( ) </a:t>
            </a:r>
            <a:r>
              <a:rPr lang="ko-KR" altLang="en-US" b="1" dirty="0" err="1"/>
              <a:t>메소드를</a:t>
            </a:r>
            <a:r>
              <a:rPr lang="ko-KR" altLang="en-US" b="1" dirty="0"/>
              <a:t> 선택하고 </a:t>
            </a:r>
            <a:r>
              <a:rPr lang="en-US" altLang="ko-KR" b="1" dirty="0"/>
              <a:t>&lt;OK&gt;</a:t>
            </a:r>
            <a:r>
              <a:rPr lang="ko-KR" altLang="en-US" b="1" dirty="0"/>
              <a:t>를 클릭</a:t>
            </a: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뷰 </a:t>
            </a:r>
            <a:r>
              <a:rPr lang="ko-KR" altLang="en-US" dirty="0"/>
              <a:t>컨테이너 ▶ </a:t>
            </a:r>
            <a:r>
              <a:rPr lang="ko-KR" altLang="en-US" sz="2400" dirty="0"/>
              <a:t>복잡한 기능의 뷰 </a:t>
            </a:r>
            <a:r>
              <a:rPr lang="ko-KR" altLang="en-US" sz="2400" dirty="0" smtClean="0"/>
              <a:t>컨테이너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7"/>
          <a:stretch/>
        </p:blipFill>
        <p:spPr>
          <a:xfrm>
            <a:off x="1114044" y="1645920"/>
            <a:ext cx="5918200" cy="9577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347" y="3429000"/>
            <a:ext cx="3347075" cy="30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3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자동으로 </a:t>
            </a:r>
            <a:r>
              <a:rPr lang="ko-KR" altLang="en-US" sz="1600" b="1" dirty="0" err="1" smtClean="0"/>
              <a:t>오버라이드된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메소드</a:t>
            </a: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뷰 </a:t>
            </a:r>
            <a:r>
              <a:rPr lang="ko-KR" altLang="en-US" dirty="0"/>
              <a:t>컨테이너 ▶ </a:t>
            </a:r>
            <a:r>
              <a:rPr lang="ko-KR" altLang="en-US" sz="2400" dirty="0"/>
              <a:t>복잡한 기능의 뷰 </a:t>
            </a:r>
            <a:r>
              <a:rPr lang="ko-KR" altLang="en-US" sz="2400" dirty="0" smtClean="0"/>
              <a:t>컨테이너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348"/>
          <a:stretch/>
        </p:blipFill>
        <p:spPr>
          <a:xfrm>
            <a:off x="471395" y="1691639"/>
            <a:ext cx="6604525" cy="360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3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3515808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생성한 </a:t>
            </a:r>
            <a:r>
              <a:rPr lang="en-US" altLang="ko-KR" dirty="0" err="1"/>
              <a:t>CookWebViewClient</a:t>
            </a:r>
            <a:r>
              <a:rPr lang="en-US" altLang="ko-KR" dirty="0"/>
              <a:t> </a:t>
            </a:r>
            <a:r>
              <a:rPr lang="ko-KR" altLang="en-US" dirty="0"/>
              <a:t>클래스를 </a:t>
            </a:r>
            <a:endParaRPr lang="en-US" altLang="ko-KR" dirty="0" smtClean="0"/>
          </a:p>
          <a:p>
            <a:pPr marL="355600" lvl="1" indent="0">
              <a:buNone/>
            </a:pPr>
            <a:r>
              <a:rPr lang="en-US" altLang="ko-KR" dirty="0"/>
              <a:t>	</a:t>
            </a:r>
            <a:r>
              <a:rPr lang="ko-KR" altLang="en-US" dirty="0" err="1" smtClean="0"/>
              <a:t>웹뷰에</a:t>
            </a:r>
            <a:r>
              <a:rPr lang="ko-KR" altLang="en-US" dirty="0" smtClean="0"/>
              <a:t> 설정</a:t>
            </a:r>
            <a:endParaRPr lang="en-US" altLang="ko-KR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화면 확대</a:t>
            </a:r>
            <a:r>
              <a:rPr lang="en-US" altLang="ko-KR" dirty="0"/>
              <a:t>/</a:t>
            </a:r>
            <a:r>
              <a:rPr lang="ko-KR" altLang="en-US" dirty="0"/>
              <a:t>축소 아이콘이 보이도록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두 버튼을 </a:t>
            </a:r>
            <a:r>
              <a:rPr lang="ko-KR" altLang="en-US" dirty="0"/>
              <a:t>클릭하면 입력한 </a:t>
            </a:r>
            <a:r>
              <a:rPr lang="en-US" altLang="ko-KR" dirty="0"/>
              <a:t>URL</a:t>
            </a:r>
            <a:r>
              <a:rPr lang="ko-KR" altLang="en-US" dirty="0"/>
              <a:t>로 </a:t>
            </a:r>
            <a:endParaRPr lang="en-US" altLang="ko-KR" dirty="0" smtClean="0"/>
          </a:p>
          <a:p>
            <a:pPr marL="355600" lvl="1" indent="0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이동하거나 이전 </a:t>
            </a:r>
            <a:r>
              <a:rPr lang="ko-KR" altLang="en-US" dirty="0"/>
              <a:t>화면으로 </a:t>
            </a:r>
            <a:r>
              <a:rPr lang="ko-KR" altLang="en-US" dirty="0" smtClean="0"/>
              <a:t>돌아가도록 함 </a:t>
            </a:r>
            <a:endParaRPr lang="en-US" altLang="ko-KR" dirty="0" smtClean="0"/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프로젝트 실행 및 결과 확인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에디트텍스트에</a:t>
            </a:r>
            <a:r>
              <a:rPr lang="ko-KR" altLang="en-US" b="1" dirty="0"/>
              <a:t> “</a:t>
            </a:r>
            <a:r>
              <a:rPr lang="en-US" altLang="ko-KR" b="1" dirty="0"/>
              <a:t>http://m.daum.net”</a:t>
            </a:r>
            <a:r>
              <a:rPr lang="ko-KR" altLang="en-US" b="1" dirty="0"/>
              <a:t>을 입력하고 </a:t>
            </a:r>
            <a:endParaRPr lang="en-US" altLang="ko-KR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&lt;</a:t>
            </a:r>
            <a:r>
              <a:rPr lang="ko-KR" altLang="en-US" b="1" dirty="0"/>
              <a:t>이동</a:t>
            </a:r>
            <a:r>
              <a:rPr lang="en-US" altLang="ko-KR" b="1" dirty="0"/>
              <a:t>&gt;</a:t>
            </a:r>
            <a:r>
              <a:rPr lang="ko-KR" altLang="en-US" b="1" dirty="0"/>
              <a:t>을 클릭</a:t>
            </a:r>
            <a:endParaRPr lang="en-US" altLang="ko-KR" b="1" dirty="0"/>
          </a:p>
          <a:p>
            <a:pPr marL="355600" lvl="1" indent="0">
              <a:buNone/>
            </a:pPr>
            <a:endParaRPr lang="en-US" altLang="ko-KR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뷰 </a:t>
            </a:r>
            <a:r>
              <a:rPr lang="ko-KR" altLang="en-US" dirty="0"/>
              <a:t>컨테이너 ▶ </a:t>
            </a:r>
            <a:r>
              <a:rPr lang="ko-KR" altLang="en-US" sz="2400" dirty="0"/>
              <a:t>복잡한 기능의 뷰 </a:t>
            </a:r>
            <a:r>
              <a:rPr lang="ko-KR" altLang="en-US" sz="2400" dirty="0" smtClean="0"/>
              <a:t>컨테이너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5826"/>
          <a:stretch/>
        </p:blipFill>
        <p:spPr>
          <a:xfrm>
            <a:off x="4001037" y="888582"/>
            <a:ext cx="4808809" cy="47365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7491" b="26044"/>
          <a:stretch/>
        </p:blipFill>
        <p:spPr>
          <a:xfrm>
            <a:off x="6691255" y="4382237"/>
            <a:ext cx="1958659" cy="239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6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 </a:t>
            </a:r>
            <a:r>
              <a:rPr lang="ko-KR" altLang="en-US" dirty="0"/>
              <a:t>위젯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Picture 8" descr="스크린샷 2017-02-26 오후 3.58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7"/>
          <a:stretch/>
        </p:blipFill>
        <p:spPr>
          <a:xfrm>
            <a:off x="251520" y="1393553"/>
            <a:ext cx="5102489" cy="4379976"/>
          </a:xfrm>
          <a:prstGeom prst="rect">
            <a:avLst/>
          </a:prstGeom>
        </p:spPr>
      </p:pic>
      <p:pic>
        <p:nvPicPr>
          <p:cNvPr id="10" name="Picture 9" descr="스크린샷 2017-02-26 오후 3.58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129" y="3353489"/>
            <a:ext cx="4438374" cy="2420040"/>
          </a:xfrm>
          <a:prstGeom prst="rect">
            <a:avLst/>
          </a:prstGeom>
        </p:spPr>
      </p:pic>
      <p:pic>
        <p:nvPicPr>
          <p:cNvPr id="11" name="Picture 10" descr="스크린샷 2017-02-26 오후 3.58.4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1"/>
          <a:stretch/>
        </p:blipFill>
        <p:spPr>
          <a:xfrm>
            <a:off x="4174495" y="5741438"/>
            <a:ext cx="4385641" cy="84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9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전역변수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선언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부여한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위젯에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대응할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변수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 </a:t>
            </a:r>
            <a:r>
              <a:rPr lang="ko-KR" altLang="en-US" dirty="0"/>
              <a:t>위젯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6 오후 4.02.1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9"/>
          <a:stretch/>
        </p:blipFill>
        <p:spPr>
          <a:xfrm>
            <a:off x="470620" y="2103120"/>
            <a:ext cx="8083365" cy="41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8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3504" y="1034448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변수에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대입하고 처음에는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캘린더뷰와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타임피커가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보이지 않게 설정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 </a:t>
            </a:r>
            <a:r>
              <a:rPr lang="ko-KR" altLang="en-US" dirty="0"/>
              <a:t>위젯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6 오후 4.03.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2"/>
          <a:stretch/>
        </p:blipFill>
        <p:spPr>
          <a:xfrm>
            <a:off x="251520" y="2099267"/>
            <a:ext cx="5000494" cy="2478024"/>
          </a:xfrm>
          <a:prstGeom prst="rect">
            <a:avLst/>
          </a:prstGeom>
        </p:spPr>
      </p:pic>
      <p:pic>
        <p:nvPicPr>
          <p:cNvPr id="5" name="Picture 4" descr="스크린샷 2017-02-26 오후 4.03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43" y="4115552"/>
            <a:ext cx="5308747" cy="250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1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3813" y="966972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라디오버튼 클릭 시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캘런더뷰와 타임피커 중 하나씩만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보이게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클릭 이벤트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리스너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작성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 </a:t>
            </a:r>
            <a:r>
              <a:rPr lang="ko-KR" altLang="en-US" dirty="0"/>
              <a:t>위젯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4" descr="스크린샷 2017-02-26 오후 4.05.0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0"/>
          <a:stretch/>
        </p:blipFill>
        <p:spPr>
          <a:xfrm>
            <a:off x="426290" y="2037965"/>
            <a:ext cx="7578391" cy="43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8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2243</TotalTime>
  <Words>1230</Words>
  <Application>Microsoft Office PowerPoint</Application>
  <PresentationFormat>화면 슬라이드 쇼(4:3)</PresentationFormat>
  <Paragraphs>207</Paragraphs>
  <Slides>52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54" baseType="lpstr">
      <vt:lpstr>2_Office 테마</vt:lpstr>
      <vt:lpstr>원본</vt:lpstr>
      <vt:lpstr>모바일</vt:lpstr>
      <vt:lpstr>고급 위젯 ▶ 날짜/시간 관련 위젯</vt:lpstr>
      <vt:lpstr> 고급 위젯 ▶ 날짜/시간 관련 위젯</vt:lpstr>
      <vt:lpstr>고급 위젯 ▶ 날짜/시간 관련 위젯</vt:lpstr>
      <vt:lpstr>실습:  고급 위젯 ▶ 날짜/시간 관련 위젯</vt:lpstr>
      <vt:lpstr>실습 : 고급 위젯 ▶ 날짜/시간 관련 위젯</vt:lpstr>
      <vt:lpstr>실습 : 고급 위젯 ▶ 날짜/시간 관련 위젯</vt:lpstr>
      <vt:lpstr> 실습 : 고급 위젯 ▶ 날짜/시간 관련 위젯</vt:lpstr>
      <vt:lpstr>실습 : 고급 위젯 ▶ 날짜/시간 관련 위젯</vt:lpstr>
      <vt:lpstr>실습 : 고급 위젯 ▶ 날짜/시간 관련 위젯</vt:lpstr>
      <vt:lpstr>실습 :  고급 위젯 ▶ 날짜/시간 관련 위젯</vt:lpstr>
      <vt:lpstr>실습 : 고급 위젯 ▶ 날짜/시간 관련 위젯 (수정)</vt:lpstr>
      <vt:lpstr>코드 일부분</vt:lpstr>
      <vt:lpstr>고급 위젯 ▶ 기타 위젯</vt:lpstr>
      <vt:lpstr>고급 위젯 ▶ 기타 위젯</vt:lpstr>
      <vt:lpstr>고급 위젯 ▶ 기타 위젯</vt:lpstr>
      <vt:lpstr>고급 위젯 ▶ 기타 위젯</vt:lpstr>
      <vt:lpstr>고급 위젯 ▶ 기타 위젯</vt:lpstr>
      <vt:lpstr>고급 위젯 ▶ 기타 위젯</vt:lpstr>
      <vt:lpstr>고급 위젯 ▶ 기타 위젯</vt:lpstr>
      <vt:lpstr>고급 위젯 ▶ 기타 위젯</vt:lpstr>
      <vt:lpstr>고급 위젯 ▶ 기타 위젯</vt:lpstr>
      <vt:lpstr>고급 위젯 ▶ 기타 위젯</vt:lpstr>
      <vt:lpstr>고급 위젯 ▶ 기타 위젯</vt:lpstr>
      <vt:lpstr>고급 위젯 ▶ 기타 위젯</vt:lpstr>
      <vt:lpstr>뷰 컨테이너 ▶ 간단한 기능의 뷰 컨테이너</vt:lpstr>
      <vt:lpstr>실습 : 기타 레이아웃▶ 스크롤뷰</vt:lpstr>
      <vt:lpstr>실습 : 기타 레이아웃▶ 스크롤뷰</vt:lpstr>
      <vt:lpstr>실습 : 기타 레이아웃▶ 스크롤뷰</vt:lpstr>
      <vt:lpstr>실습 : 기타 레이아웃▶ 스크롤뷰</vt:lpstr>
      <vt:lpstr>실습 : 기타 레이아웃▶ 스크롤뷰</vt:lpstr>
      <vt:lpstr>뷰 컨테이너 ▶ 간단한 기능의 뷰 컨테이너</vt:lpstr>
      <vt:lpstr>뷰 컨테이너 ▶ 간단한 기능의 뷰 컨테이너</vt:lpstr>
      <vt:lpstr>뷰 컨테이너 ▶ 복잡한 기능의 뷰 컨테이너</vt:lpstr>
      <vt:lpstr> 뷰 컨테이너 ▶ 복잡한 기능의 뷰 컨테이너</vt:lpstr>
      <vt:lpstr>뷰 컨테이너 ▶ 복잡한 기능의 뷰 컨테이너</vt:lpstr>
      <vt:lpstr>뷰 컨테이너 ▶ 복잡한 기능의 뷰 컨테이너</vt:lpstr>
      <vt:lpstr>뷰 컨테이너 ▶ 복잡한 기능의 뷰 컨테이너</vt:lpstr>
      <vt:lpstr>뷰 컨테이너 ▶ 복잡한 기능의 뷰 컨테이너</vt:lpstr>
      <vt:lpstr>뷰 컨테이너 ▶ 복잡한 기능의 뷰 컨테이너</vt:lpstr>
      <vt:lpstr>뷰 컨테이너 ▶ 복잡한 기능의 뷰 컨테이너</vt:lpstr>
      <vt:lpstr>뷰 컨테이너 ▶ 복잡한 기능의 뷰 컨테이너</vt:lpstr>
      <vt:lpstr>뷰 컨테이너 ▶ 복잡한 기능의 뷰 컨테이너</vt:lpstr>
      <vt:lpstr>실습 : 뷰 컨테이너 ▶ 복잡한 기능의 뷰 컨테이너</vt:lpstr>
      <vt:lpstr>뷰 컨테이너 ▶ 복잡한 기능의 뷰 컨테이너</vt:lpstr>
      <vt:lpstr>뷰 컨테이너 ▶ 복잡한 기능의 뷰 컨테이너</vt:lpstr>
      <vt:lpstr>뷰 컨테이너 ▶ 복잡한 기능의 뷰 컨테이너[20/28]</vt:lpstr>
      <vt:lpstr>뷰 컨테이너 ▶ 복잡한 기능의 뷰 컨테이너</vt:lpstr>
      <vt:lpstr>뷰 컨테이너 ▶ 복잡한 기능의 뷰 컨테이너</vt:lpstr>
      <vt:lpstr>뷰 컨테이너 ▶ 복잡한 기능의 뷰 컨테이너</vt:lpstr>
      <vt:lpstr>뷰 컨테이너 ▶ 복잡한 기능의 뷰 컨테이너</vt:lpstr>
      <vt:lpstr>뷰 컨테이너 ▶ 복잡한 기능의 뷰 컨테이너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Windows User</cp:lastModifiedBy>
  <cp:revision>258</cp:revision>
  <dcterms:created xsi:type="dcterms:W3CDTF">2017-01-09T05:29:11Z</dcterms:created>
  <dcterms:modified xsi:type="dcterms:W3CDTF">2018-04-08T11:49:03Z</dcterms:modified>
</cp:coreProperties>
</file>